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av" ContentType="audio/x-wav"/>
  <Default Extension="wmf" ContentType="image/x-wm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567" r:id="rId3"/>
    <p:sldId id="573" r:id="rId4"/>
    <p:sldId id="576" r:id="rId5"/>
    <p:sldId id="570" r:id="rId6"/>
    <p:sldId id="572" r:id="rId7"/>
    <p:sldId id="575" r:id="rId8"/>
    <p:sldId id="574" r:id="rId9"/>
    <p:sldId id="305" r:id="rId10"/>
  </p:sldIdLst>
  <p:sldSz cx="10693400" cy="7561263"/>
  <p:notesSz cx="6858000" cy="9144000"/>
  <p:defaultTextStyle>
    <a:defPPr>
      <a:defRPr lang="zh-TW"/>
    </a:defPPr>
    <a:lvl1pPr marL="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安志 袁" initials="安志" lastIdx="4" clrIdx="1">
    <p:extLst>
      <p:ext uri="{19B8F6BF-5375-455C-9EA6-DF929625EA0E}">
        <p15:presenceInfo xmlns:p15="http://schemas.microsoft.com/office/powerpoint/2012/main" userId="fa640b77479c2716" providerId="Windows Live"/>
      </p:ext>
    </p:extLst>
  </p:cmAuthor>
  <p:cmAuthor id="3" name="user" initials="u" lastIdx="4" clrIdx="2">
    <p:extLst>
      <p:ext uri="{19B8F6BF-5375-455C-9EA6-DF929625EA0E}">
        <p15:presenceInfo xmlns:p15="http://schemas.microsoft.com/office/powerpoint/2012/main" userId="c434d28bbdadff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6CA6"/>
    <a:srgbClr val="0000FF"/>
    <a:srgbClr val="00B050"/>
    <a:srgbClr val="9467BD"/>
    <a:srgbClr val="D62627"/>
    <a:srgbClr val="1F77B4"/>
    <a:srgbClr val="FF7F0C"/>
    <a:srgbClr val="2CA02C"/>
    <a:srgbClr val="00FF00"/>
    <a:srgbClr val="0904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82" autoAdjust="0"/>
  </p:normalViewPr>
  <p:slideViewPr>
    <p:cSldViewPr snapToGrid="0">
      <p:cViewPr varScale="1">
        <p:scale>
          <a:sx n="103" d="100"/>
          <a:sy n="103" d="100"/>
        </p:scale>
        <p:origin x="1338" y="120"/>
      </p:cViewPr>
      <p:guideLst>
        <p:guide orient="horz" pos="2382"/>
        <p:guide pos="33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J:\&#30889;&#19968;&#19979;\CTF\ICASSP\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altLang="zh-TW" sz="2000" b="1"/>
              <a:t>Matching error v.s. Reverberation</a:t>
            </a:r>
            <a:r>
              <a:rPr lang="en-US" altLang="zh-TW" sz="2000" b="1" baseline="0"/>
              <a:t> time</a:t>
            </a:r>
            <a:endParaRPr lang="zh-TW" altLang="en-US" sz="2000" b="1"/>
          </a:p>
        </c:rich>
      </c:tx>
      <c:layout>
        <c:manualLayout>
          <c:xMode val="edge"/>
          <c:yMode val="edge"/>
          <c:x val="0.15781496062992123"/>
          <c:y val="4.637680833737597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zh-TW"/>
        </a:p>
      </c:txPr>
    </c:title>
    <c:autoTitleDeleted val="0"/>
    <c:plotArea>
      <c:layout>
        <c:manualLayout>
          <c:layoutTarget val="inner"/>
          <c:xMode val="edge"/>
          <c:yMode val="edge"/>
          <c:x val="0.14418285214348206"/>
          <c:y val="0.17685185185185184"/>
          <c:w val="0.78856627296587911"/>
          <c:h val="0.62031641878098576"/>
        </c:manualLayout>
      </c:layout>
      <c:scatterChart>
        <c:scatterStyle val="lineMarker"/>
        <c:varyColors val="0"/>
        <c:ser>
          <c:idx val="0"/>
          <c:order val="0"/>
          <c:tx>
            <c:v>Wiener filter method</c:v>
          </c:tx>
          <c:spPr>
            <a:ln w="34925" cap="rnd">
              <a:solidFill>
                <a:srgbClr val="00B050"/>
              </a:solidFill>
              <a:prstDash val="dash"/>
              <a:round/>
            </a:ln>
            <a:effectLst/>
          </c:spPr>
          <c:marker>
            <c:symbol val="circle"/>
            <c:size val="7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xVal>
            <c:numRef>
              <c:f>工作表1!$B$1:$E$1</c:f>
              <c:numCache>
                <c:formatCode>General</c:formatCode>
                <c:ptCount val="4"/>
                <c:pt idx="0">
                  <c:v>0.4</c:v>
                </c:pt>
                <c:pt idx="1">
                  <c:v>0.6</c:v>
                </c:pt>
                <c:pt idx="2">
                  <c:v>0.8</c:v>
                </c:pt>
                <c:pt idx="3">
                  <c:v>1</c:v>
                </c:pt>
              </c:numCache>
            </c:numRef>
          </c:xVal>
          <c:yVal>
            <c:numRef>
              <c:f>工作表1!$B$2:$E$2</c:f>
              <c:numCache>
                <c:formatCode>General</c:formatCode>
                <c:ptCount val="4"/>
                <c:pt idx="0">
                  <c:v>0.1089</c:v>
                </c:pt>
                <c:pt idx="1">
                  <c:v>0.14699999999999999</c:v>
                </c:pt>
                <c:pt idx="2">
                  <c:v>0.17899999999999999</c:v>
                </c:pt>
                <c:pt idx="3">
                  <c:v>0.20019999999999999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354-4ABA-BE2E-9D936EF0F617}"/>
            </c:ext>
          </c:extLst>
        </c:ser>
        <c:ser>
          <c:idx val="1"/>
          <c:order val="1"/>
          <c:tx>
            <c:v>RLS method</c:v>
          </c:tx>
          <c:spPr>
            <a:ln w="34925" cap="rnd">
              <a:solidFill>
                <a:srgbClr val="0000FF"/>
              </a:solidFill>
              <a:prstDash val="sysDot"/>
              <a:round/>
            </a:ln>
            <a:effectLst/>
          </c:spPr>
          <c:marker>
            <c:symbol val="triangle"/>
            <c:size val="8"/>
            <c:spPr>
              <a:solidFill>
                <a:srgbClr val="0000FF"/>
              </a:solidFill>
              <a:ln w="9525">
                <a:solidFill>
                  <a:srgbClr val="0000FF"/>
                </a:solidFill>
              </a:ln>
              <a:effectLst/>
            </c:spPr>
          </c:marker>
          <c:xVal>
            <c:numRef>
              <c:f>工作表1!$B$1:$E$1</c:f>
              <c:numCache>
                <c:formatCode>General</c:formatCode>
                <c:ptCount val="4"/>
                <c:pt idx="0">
                  <c:v>0.4</c:v>
                </c:pt>
                <c:pt idx="1">
                  <c:v>0.6</c:v>
                </c:pt>
                <c:pt idx="2">
                  <c:v>0.8</c:v>
                </c:pt>
                <c:pt idx="3">
                  <c:v>1</c:v>
                </c:pt>
              </c:numCache>
            </c:numRef>
          </c:xVal>
          <c:yVal>
            <c:numRef>
              <c:f>工作表1!$B$3:$E$3</c:f>
              <c:numCache>
                <c:formatCode>General</c:formatCode>
                <c:ptCount val="4"/>
                <c:pt idx="0">
                  <c:v>0.1096</c:v>
                </c:pt>
                <c:pt idx="1">
                  <c:v>0.1484</c:v>
                </c:pt>
                <c:pt idx="2">
                  <c:v>0.184</c:v>
                </c:pt>
                <c:pt idx="3">
                  <c:v>0.2049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354-4ABA-BE2E-9D936EF0F617}"/>
            </c:ext>
          </c:extLst>
        </c:ser>
        <c:ser>
          <c:idx val="2"/>
          <c:order val="2"/>
          <c:tx>
            <c:strRef>
              <c:f>工作表1!$A$4</c:f>
              <c:strCache>
                <c:ptCount val="1"/>
                <c:pt idx="0">
                  <c:v>Kalman filter stationary</c:v>
                </c:pt>
              </c:strCache>
            </c:strRef>
          </c:tx>
          <c:spPr>
            <a:ln w="25400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FF0000"/>
                </a:solidFill>
              </a:ln>
              <a:effectLst/>
            </c:spPr>
          </c:marker>
          <c:xVal>
            <c:numRef>
              <c:f>工作表1!$B$1:$E$1</c:f>
              <c:numCache>
                <c:formatCode>General</c:formatCode>
                <c:ptCount val="4"/>
                <c:pt idx="0">
                  <c:v>0.4</c:v>
                </c:pt>
                <c:pt idx="1">
                  <c:v>0.6</c:v>
                </c:pt>
                <c:pt idx="2">
                  <c:v>0.8</c:v>
                </c:pt>
                <c:pt idx="3">
                  <c:v>1</c:v>
                </c:pt>
              </c:numCache>
            </c:numRef>
          </c:xVal>
          <c:yVal>
            <c:numRef>
              <c:f>工作表1!$B$4:$E$4</c:f>
              <c:numCache>
                <c:formatCode>General</c:formatCode>
                <c:ptCount val="4"/>
                <c:pt idx="0">
                  <c:v>0.10489999999999999</c:v>
                </c:pt>
                <c:pt idx="1">
                  <c:v>0.14330000000000001</c:v>
                </c:pt>
                <c:pt idx="2">
                  <c:v>0.17630000000000001</c:v>
                </c:pt>
                <c:pt idx="3">
                  <c:v>0.1966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354-4ABA-BE2E-9D936EF0F617}"/>
            </c:ext>
          </c:extLst>
        </c:ser>
        <c:ser>
          <c:idx val="3"/>
          <c:order val="3"/>
          <c:tx>
            <c:strRef>
              <c:f>工作表1!$A$5</c:f>
              <c:strCache>
                <c:ptCount val="1"/>
                <c:pt idx="0">
                  <c:v>Kalman filter nonstationary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工作表1!$B$1:$E$1</c:f>
              <c:numCache>
                <c:formatCode>General</c:formatCode>
                <c:ptCount val="4"/>
                <c:pt idx="0">
                  <c:v>0.4</c:v>
                </c:pt>
                <c:pt idx="1">
                  <c:v>0.6</c:v>
                </c:pt>
                <c:pt idx="2">
                  <c:v>0.8</c:v>
                </c:pt>
                <c:pt idx="3">
                  <c:v>1</c:v>
                </c:pt>
              </c:numCache>
            </c:numRef>
          </c:xVal>
          <c:yVal>
            <c:numRef>
              <c:f>工作表1!$B$5:$E$5</c:f>
              <c:numCache>
                <c:formatCode>General</c:formatCode>
                <c:ptCount val="4"/>
                <c:pt idx="0">
                  <c:v>0.1051</c:v>
                </c:pt>
                <c:pt idx="1">
                  <c:v>0.14460000000000001</c:v>
                </c:pt>
                <c:pt idx="2">
                  <c:v>0.18720000000000001</c:v>
                </c:pt>
                <c:pt idx="3">
                  <c:v>0.20349999999999999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6354-4ABA-BE2E-9D936EF0F6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5364288"/>
        <c:axId val="145365536"/>
      </c:scatterChart>
      <c:valAx>
        <c:axId val="145364288"/>
        <c:scaling>
          <c:orientation val="minMax"/>
          <c:max val="1.2"/>
          <c:min val="0.2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altLang="zh-TW" sz="1800" baseline="0"/>
                  <a:t>T</a:t>
                </a:r>
                <a:r>
                  <a:rPr lang="en-US" altLang="zh-TW" sz="1800" baseline="-25000"/>
                  <a:t>60</a:t>
                </a:r>
                <a:r>
                  <a:rPr lang="en-US" altLang="zh-TW" sz="1800" baseline="0"/>
                  <a:t> (s)</a:t>
                </a:r>
                <a:endParaRPr lang="zh-TW" altLang="en-US" sz="1800"/>
              </a:p>
            </c:rich>
          </c:tx>
          <c:layout>
            <c:manualLayout>
              <c:xMode val="edge"/>
              <c:yMode val="edge"/>
              <c:x val="0.49568641572242494"/>
              <c:y val="0.8946370038615504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zh-TW"/>
          </a:p>
        </c:txPr>
        <c:crossAx val="145365536"/>
        <c:crosses val="autoZero"/>
        <c:crossBetween val="midCat"/>
        <c:majorUnit val="0.2"/>
      </c:valAx>
      <c:valAx>
        <c:axId val="145365536"/>
        <c:scaling>
          <c:orientation val="minMax"/>
          <c:max val="0.27"/>
          <c:min val="0.1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altLang="zh-TW" sz="1800"/>
                  <a:t>ME</a:t>
                </a:r>
                <a:endParaRPr lang="zh-TW" altLang="en-US" sz="180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zh-TW"/>
          </a:p>
        </c:txPr>
        <c:crossAx val="145364288"/>
        <c:crosses val="autoZero"/>
        <c:crossBetween val="midCat"/>
      </c:valAx>
      <c:spPr>
        <a:noFill/>
        <a:ln w="15875">
          <a:solidFill>
            <a:schemeClr val="tx1"/>
          </a:solidFill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zh-TW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zh-TW"/>
          </a:p>
        </c:txPr>
      </c:legendEntry>
      <c:layout>
        <c:manualLayout>
          <c:xMode val="edge"/>
          <c:yMode val="edge"/>
          <c:x val="0.15190112668843223"/>
          <c:y val="0.20209069321389142"/>
          <c:w val="0.41519380961526153"/>
          <c:h val="0.3030912325554975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image1.jpeg>
</file>

<file path=ppt/media/image10.wmf>
</file>

<file path=ppt/media/image11.wmf>
</file>

<file path=ppt/media/image12.png>
</file>

<file path=ppt/media/image13.png>
</file>

<file path=ppt/media/image14.wmf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jpeg>
</file>

<file path=ppt/media/image6.wmf>
</file>

<file path=ppt/media/image7.wmf>
</file>

<file path=ppt/media/image8.wmf>
</file>

<file path=ppt/media/image9.wmf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today’s presenter </a:t>
            </a:r>
            <a:r>
              <a:rPr lang="en-US" altLang="zh-TW" sz="1369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siang</a:t>
            </a:r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I’m going to share some of my present work in source separation problem. My topic is comparative studies of source separation using semi-blind and blind source separation approaches.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2EF382-94E5-4172-8ACD-912DFC53CC88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8171"/>
          </a:xfrm>
          <a:prstGeom prst="rect">
            <a:avLst/>
          </a:prstGeom>
        </p:spPr>
      </p:pic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4319" y="3780631"/>
            <a:ext cx="3211704" cy="2061478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spcAft>
                <a:spcPts val="1108"/>
              </a:spcAft>
              <a:buNone/>
              <a:defRPr sz="1800" b="1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422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1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4985" y="7057179"/>
            <a:ext cx="3190372" cy="353560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695" y="1581151"/>
            <a:ext cx="7037706" cy="59817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021995" y="3368041"/>
            <a:ext cx="6069825" cy="1089659"/>
          </a:xfrm>
        </p:spPr>
        <p:txBody>
          <a:bodyPr anchor="t"/>
          <a:lstStyle>
            <a:lvl1pPr algn="l">
              <a:lnSpc>
                <a:spcPct val="150000"/>
              </a:lnSpc>
              <a:defRPr sz="3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6E325-F822-4212-9386-9D4612C75CEF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78465-DAD5-498D-AB4D-55D7C9B8665B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398775" y="302804"/>
            <a:ext cx="2606516" cy="645157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79227" y="302804"/>
            <a:ext cx="7641325" cy="645157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81225-2E08-4068-AF70-2DD867CA63A5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472440"/>
            <a:ext cx="7123429" cy="633276"/>
          </a:xfrm>
        </p:spPr>
        <p:txBody>
          <a:bodyPr/>
          <a:lstStyle>
            <a:lvl1pPr>
              <a:lnSpc>
                <a:spcPts val="3692"/>
              </a:lnSpc>
              <a:spcAft>
                <a:spcPts val="0"/>
              </a:spcAft>
              <a:defRPr sz="2800" baseline="0"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534670" y="1251314"/>
            <a:ext cx="9744710" cy="5759085"/>
          </a:xfrm>
        </p:spPr>
        <p:txBody>
          <a:bodyPr>
            <a:normAutofit/>
          </a:bodyPr>
          <a:lstStyle>
            <a:lvl1pPr marL="316531" indent="-316531">
              <a:buFont typeface="Arial" panose="020B0604020202020204" pitchFamily="34" charset="0"/>
              <a:buChar char="•"/>
              <a:defRPr sz="2200" b="1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685817" indent="-263776">
              <a:lnSpc>
                <a:spcPts val="2900"/>
              </a:lnSpc>
              <a:buFont typeface="Arial" panose="020B0604020202020204" pitchFamily="34" charset="0"/>
              <a:buChar char="•"/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19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1999" y="2768698"/>
            <a:ext cx="6143483" cy="3092219"/>
          </a:xfrm>
        </p:spPr>
        <p:txBody>
          <a:bodyPr anchor="ctr"/>
          <a:lstStyle>
            <a:lvl1pPr algn="l">
              <a:defRPr sz="2954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1527" y="2768698"/>
            <a:ext cx="3329564" cy="3092219"/>
          </a:xfrm>
        </p:spPr>
        <p:txBody>
          <a:bodyPr anchor="ctr">
            <a:normAutofit/>
          </a:bodyPr>
          <a:lstStyle>
            <a:lvl1pPr marL="0" indent="0">
              <a:buNone/>
              <a:defRPr sz="1662" b="1">
                <a:solidFill>
                  <a:schemeClr val="bg1"/>
                </a:solidFill>
              </a:defRPr>
            </a:lvl1pPr>
            <a:lvl2pPr marL="422041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900963" y="7027084"/>
            <a:ext cx="1262705" cy="383655"/>
          </a:xfrm>
        </p:spPr>
        <p:txBody>
          <a:bodyPr/>
          <a:lstStyle/>
          <a:p>
            <a:fld id="{50560A66-ECFC-4337-915D-48C9454D627A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79918" y="7027084"/>
            <a:ext cx="3182237" cy="383655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325725" y="7027084"/>
            <a:ext cx="833005" cy="383655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79227" y="1258939"/>
            <a:ext cx="4640474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16179" y="1258939"/>
            <a:ext cx="4901301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29B8-7A7D-4F55-BAE5-6A7151E1BCDB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495300"/>
            <a:ext cx="7443470" cy="58674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305913"/>
            <a:ext cx="4724775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34670" y="2103120"/>
            <a:ext cx="4724775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432101" y="1305913"/>
            <a:ext cx="4726631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432101" y="2103120"/>
            <a:ext cx="4726631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231-0C7F-43D8-9B50-6B0CF2A67FFA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8B44-EDFC-409F-93DD-EF5C89251185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5369-9B42-4CFE-8058-BF22F9445AB6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80823" y="301053"/>
            <a:ext cx="5977908" cy="6453328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4671" y="1582267"/>
            <a:ext cx="3518055" cy="5172114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EB90-F6B3-43F2-B8ED-716935D380ED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25E1-F446-4E68-B769-0621D99AE5A5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2.jpg"/>
          <p:cNvPicPr>
            <a:picLocks noChangeAspect="1"/>
          </p:cNvPicPr>
          <p:nvPr userDrawn="1"/>
        </p:nvPicPr>
        <p:blipFill rotWithShape="1">
          <a:blip r:embed="rId13" cstate="print"/>
          <a:srcRect t="92720"/>
          <a:stretch/>
        </p:blipFill>
        <p:spPr>
          <a:xfrm>
            <a:off x="0" y="7140999"/>
            <a:ext cx="10693400" cy="42026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34670" y="471019"/>
            <a:ext cx="7443470" cy="633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424940"/>
            <a:ext cx="9744710" cy="5396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00909" y="7179099"/>
            <a:ext cx="2920472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65338" y="13363"/>
            <a:ext cx="2228062" cy="56111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7871460" y="7140999"/>
            <a:ext cx="2821940" cy="4231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190523" y="7194340"/>
            <a:ext cx="12627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568A7A41-D8CA-466B-BE5A-95AC065E72BC}" type="datetime1">
              <a:rPr lang="zh-TW" altLang="en-US" smtClean="0"/>
              <a:pPr/>
              <a:t>2023/10/2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615285" y="7194340"/>
            <a:ext cx="8330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844083" rtl="0" eaLnBrk="1" latinLnBrk="0" hangingPunct="1">
        <a:spcBef>
          <a:spcPct val="0"/>
        </a:spcBef>
        <a:spcAft>
          <a:spcPts val="1108"/>
        </a:spcAft>
        <a:buNone/>
        <a:defRPr sz="2585" b="1" kern="1200">
          <a:solidFill>
            <a:schemeClr val="tx1"/>
          </a:solidFill>
          <a:latin typeface="Times New Roman" panose="02020603050405020304" pitchFamily="18" charset="0"/>
          <a:ea typeface="微軟正黑體" pitchFamily="34" charset="-120"/>
          <a:cs typeface="Times New Roman" panose="02020603050405020304" pitchFamily="18" charset="0"/>
        </a:defRPr>
      </a:lvl1pPr>
    </p:titleStyle>
    <p:bodyStyle>
      <a:lvl1pPr marL="316531" indent="-316531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n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685817" indent="-263776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l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055103" indent="-211021" algn="l" defTabSz="844083" rtl="0" eaLnBrk="1" latinLnBrk="0" hangingPunct="1">
        <a:spcBef>
          <a:spcPts val="0"/>
        </a:spcBef>
        <a:spcAft>
          <a:spcPts val="1108"/>
        </a:spcAft>
        <a:buSzPct val="65000"/>
        <a:buFont typeface="Wingdings" pitchFamily="2" charset="2"/>
        <a:buChar char="u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477145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–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1899186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»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321227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6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mf"/><Relationship Id="rId3" Type="http://schemas.openxmlformats.org/officeDocument/2006/relationships/image" Target="../media/image12.png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4.bin"/><Relationship Id="rId10" Type="http://schemas.openxmlformats.org/officeDocument/2006/relationships/image" Target="../media/image11.wmf"/><Relationship Id="rId4" Type="http://schemas.openxmlformats.org/officeDocument/2006/relationships/image" Target="../media/image13.png"/><Relationship Id="rId9" Type="http://schemas.openxmlformats.org/officeDocument/2006/relationships/oleObject" Target="../embeddings/oleObject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chart" Target="../charts/chart1.xml"/><Relationship Id="rId4" Type="http://schemas.openxmlformats.org/officeDocument/2006/relationships/image" Target="../media/image14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microsoft.com/office/2007/relationships/media" Target="../media/media7.wav"/><Relationship Id="rId18" Type="http://schemas.openxmlformats.org/officeDocument/2006/relationships/audio" Target="../media/media9.wav"/><Relationship Id="rId26" Type="http://schemas.openxmlformats.org/officeDocument/2006/relationships/audio" Target="../media/media13.wav"/><Relationship Id="rId3" Type="http://schemas.microsoft.com/office/2007/relationships/media" Target="../media/media2.wav"/><Relationship Id="rId21" Type="http://schemas.microsoft.com/office/2007/relationships/media" Target="../media/media11.wav"/><Relationship Id="rId7" Type="http://schemas.microsoft.com/office/2007/relationships/media" Target="../media/media4.wav"/><Relationship Id="rId12" Type="http://schemas.openxmlformats.org/officeDocument/2006/relationships/audio" Target="../media/media6.wav"/><Relationship Id="rId17" Type="http://schemas.microsoft.com/office/2007/relationships/media" Target="../media/media9.wav"/><Relationship Id="rId25" Type="http://schemas.microsoft.com/office/2007/relationships/media" Target="../media/media13.wav"/><Relationship Id="rId2" Type="http://schemas.openxmlformats.org/officeDocument/2006/relationships/audio" Target="../media/media1.wav"/><Relationship Id="rId16" Type="http://schemas.openxmlformats.org/officeDocument/2006/relationships/audio" Target="../media/media8.wav"/><Relationship Id="rId20" Type="http://schemas.openxmlformats.org/officeDocument/2006/relationships/audio" Target="../media/media10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microsoft.com/office/2007/relationships/media" Target="../media/media6.wav"/><Relationship Id="rId24" Type="http://schemas.openxmlformats.org/officeDocument/2006/relationships/audio" Target="../media/media12.wav"/><Relationship Id="rId5" Type="http://schemas.microsoft.com/office/2007/relationships/media" Target="../media/media3.wav"/><Relationship Id="rId15" Type="http://schemas.microsoft.com/office/2007/relationships/media" Target="../media/media8.wav"/><Relationship Id="rId23" Type="http://schemas.microsoft.com/office/2007/relationships/media" Target="../media/media12.wav"/><Relationship Id="rId28" Type="http://schemas.openxmlformats.org/officeDocument/2006/relationships/image" Target="../media/image17.png"/><Relationship Id="rId10" Type="http://schemas.openxmlformats.org/officeDocument/2006/relationships/audio" Target="../media/media5.wav"/><Relationship Id="rId19" Type="http://schemas.microsoft.com/office/2007/relationships/media" Target="../media/media10.wav"/><Relationship Id="rId4" Type="http://schemas.openxmlformats.org/officeDocument/2006/relationships/audio" Target="../media/media2.wav"/><Relationship Id="rId9" Type="http://schemas.microsoft.com/office/2007/relationships/media" Target="../media/media5.wav"/><Relationship Id="rId14" Type="http://schemas.openxmlformats.org/officeDocument/2006/relationships/audio" Target="../media/media7.wav"/><Relationship Id="rId22" Type="http://schemas.openxmlformats.org/officeDocument/2006/relationships/audio" Target="../media/media11.wav"/><Relationship Id="rId27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10099" y="2678883"/>
            <a:ext cx="6583301" cy="3828838"/>
          </a:xfrm>
        </p:spPr>
        <p:txBody>
          <a:bodyPr/>
          <a:lstStyle/>
          <a:p>
            <a:r>
              <a:rPr lang="en-US" altLang="zh-TW" sz="2800"/>
              <a:t>Blind estimation of acoustic transfer functions (ATFs) and dereverberation based on convolutive transfer functions (CTFs)</a:t>
            </a:r>
            <a:br>
              <a:rPr lang="zh-TW" altLang="en-US" sz="4000"/>
            </a:br>
            <a:br>
              <a:rPr lang="en-US" altLang="zh-TW" sz="3200"/>
            </a:br>
            <a:br>
              <a:rPr lang="en-US" altLang="zh-TW"/>
            </a:br>
            <a:r>
              <a:rPr lang="en-US" altLang="zh-TW" sz="2000" b="0">
                <a:solidFill>
                  <a:srgbClr val="8A0045"/>
                </a:solidFill>
              </a:rPr>
              <a:t>Date</a:t>
            </a:r>
            <a:r>
              <a:rPr lang="zh-TW" altLang="en-US" sz="2000" b="0">
                <a:solidFill>
                  <a:srgbClr val="8A0045"/>
                </a:solidFill>
              </a:rPr>
              <a:t>：</a:t>
            </a:r>
            <a:r>
              <a:rPr lang="en-US" altLang="zh-TW" sz="2000" b="0">
                <a:solidFill>
                  <a:srgbClr val="8A0045"/>
                </a:solidFill>
              </a:rPr>
              <a:t>2022. 10. 04</a:t>
            </a:r>
            <a:endParaRPr lang="zh-TW" altLang="en-US" sz="2000">
              <a:solidFill>
                <a:srgbClr val="8A0045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0437" y="4974949"/>
            <a:ext cx="2740741" cy="1803223"/>
          </a:xfrm>
        </p:spPr>
        <p:txBody>
          <a:bodyPr>
            <a:noAutofit/>
          </a:bodyPr>
          <a:lstStyle/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Telecom Electroacoustics Audio(TEA) Lab</a:t>
            </a:r>
          </a:p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Presenter:</a:t>
            </a:r>
          </a:p>
          <a:p>
            <a:pPr algn="just"/>
            <a:r>
              <a:rPr lang="en-US" altLang="zh-TW" sz="2000" err="1">
                <a:solidFill>
                  <a:schemeClr val="tx1"/>
                </a:solidFill>
                <a:cs typeface="Times New Roman" panose="02020603050405020304" pitchFamily="18" charset="0"/>
              </a:rPr>
              <a:t>Anchi</a:t>
            </a:r>
            <a:r>
              <a:rPr lang="zh-TW" altLang="en-US" sz="200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Yuan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2DF9-BA02-4897-9B8C-8088DB42A5D8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2023/10/2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/>
              <a:t>Outline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2023/10/2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b="0">
                <a:cs typeface="Times New Roman" panose="02020603050405020304" pitchFamily="18" charset="0"/>
              </a:rPr>
              <a:t>Kalman algorithm applied to adaptive filter (stationary)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Kalman algorithm applied to adaptive filter (nonstationary)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Simulation setting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Simulation result</a:t>
            </a:r>
          </a:p>
          <a:p>
            <a:endParaRPr lang="en-US" altLang="zh-TW" sz="2400" b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4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E09D7A5-46D6-4AC9-90EE-F62846A7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2023/10/2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9D32F9F-A4DA-4BA5-AEC5-642614D4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754B8AE-EFC8-4980-9238-24C9F3673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1E3FDDCB-3663-40E7-87AB-3EC4686BF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8953669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Kalman algorithm applied to adaptive filter (stationary)</a:t>
            </a:r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967E1242-89A0-4481-889D-9D36B523F9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2283671"/>
              </p:ext>
            </p:extLst>
          </p:nvPr>
        </p:nvGraphicFramePr>
        <p:xfrm>
          <a:off x="6546850" y="3362325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7" name="Equation" r:id="rId3" imgW="114120" imgH="177480" progId="Equation.DSMT4">
                  <p:embed/>
                </p:oleObj>
              </mc:Choice>
              <mc:Fallback>
                <p:oleObj name="Equation" r:id="rId3" imgW="114120" imgH="177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46850" y="3362325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物件 6">
            <a:extLst>
              <a:ext uri="{FF2B5EF4-FFF2-40B4-BE49-F238E27FC236}">
                <a16:creationId xmlns:a16="http://schemas.microsoft.com/office/drawing/2014/main" id="{D36EAD8F-1806-4E10-919D-B940120AB3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6630868"/>
              </p:ext>
            </p:extLst>
          </p:nvPr>
        </p:nvGraphicFramePr>
        <p:xfrm>
          <a:off x="436563" y="927100"/>
          <a:ext cx="5970587" cy="606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8" name="Equation" r:id="rId5" imgW="4076640" imgH="4140000" progId="Equation.DSMT4">
                  <p:embed/>
                </p:oleObj>
              </mc:Choice>
              <mc:Fallback>
                <p:oleObj name="Equation" r:id="rId5" imgW="4076640" imgH="4140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6563" y="927100"/>
                        <a:ext cx="5970587" cy="6067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6215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E09D7A5-46D6-4AC9-90EE-F62846A7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2023/10/2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9D32F9F-A4DA-4BA5-AEC5-642614D4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754B8AE-EFC8-4980-9238-24C9F3673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1E3FDDCB-3663-40E7-87AB-3EC4686BF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9606812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Kalman algorithm applied to adaptive filter (nonstationary)</a:t>
            </a:r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967E1242-89A0-4481-889D-9D36B523F9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46850" y="3362325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6" name="Equation" r:id="rId3" imgW="114120" imgH="177480" progId="Equation.DSMT4">
                  <p:embed/>
                </p:oleObj>
              </mc:Choice>
              <mc:Fallback>
                <p:oleObj name="Equation" r:id="rId3" imgW="114120" imgH="177480" progId="Equation.DSMT4">
                  <p:embed/>
                  <p:pic>
                    <p:nvPicPr>
                      <p:cNvPr id="6" name="物件 5">
                        <a:extLst>
                          <a:ext uri="{FF2B5EF4-FFF2-40B4-BE49-F238E27FC236}">
                            <a16:creationId xmlns:a16="http://schemas.microsoft.com/office/drawing/2014/main" id="{967E1242-89A0-4481-889D-9D36B523F9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46850" y="3362325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物件 7">
            <a:extLst>
              <a:ext uri="{FF2B5EF4-FFF2-40B4-BE49-F238E27FC236}">
                <a16:creationId xmlns:a16="http://schemas.microsoft.com/office/drawing/2014/main" id="{1A8A4703-BE97-4C8E-AB2C-592462BDA4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9177625"/>
              </p:ext>
            </p:extLst>
          </p:nvPr>
        </p:nvGraphicFramePr>
        <p:xfrm>
          <a:off x="470870" y="755033"/>
          <a:ext cx="6356350" cy="635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7" name="Equation" r:id="rId5" imgW="4838400" imgH="4838400" progId="Equation.DSMT4">
                  <p:embed/>
                </p:oleObj>
              </mc:Choice>
              <mc:Fallback>
                <p:oleObj name="Equation" r:id="rId5" imgW="4838400" imgH="4838400" progId="Equation.DSMT4">
                  <p:embed/>
                  <p:pic>
                    <p:nvPicPr>
                      <p:cNvPr id="7" name="物件 6">
                        <a:extLst>
                          <a:ext uri="{FF2B5EF4-FFF2-40B4-BE49-F238E27FC236}">
                            <a16:creationId xmlns:a16="http://schemas.microsoft.com/office/drawing/2014/main" id="{D36EAD8F-1806-4E10-919D-B940120AB3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0870" y="755033"/>
                        <a:ext cx="6356350" cy="6359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5046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/>
              <a:t>Simulation setting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2023/10/2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</p:spPr>
            <p:txBody>
              <a:bodyPr/>
              <a:lstStyle/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Uniform linear array (ULA)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Number of microphones = 30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Spacing = 0.02m (2cm)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Aperture = (30-1)*0.02 = 0.58 m 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Room size = 5m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6m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2.5m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Sampling frequency = 16kHz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Reverberation time </a:t>
                </a:r>
                <a:r>
                  <a:rPr lang="en-US" altLang="zh-TW" sz="2000" b="0">
                    <a:cs typeface="Times New Roman" panose="02020603050405020304" pitchFamily="18" charset="0"/>
                  </a:rPr>
                  <a:t>T</a:t>
                </a:r>
                <a:r>
                  <a:rPr lang="en-US" altLang="zh-TW" sz="2000" b="0" baseline="-25000">
                    <a:cs typeface="Times New Roman" panose="02020603050405020304" pitchFamily="18" charset="0"/>
                  </a:rPr>
                  <a:t>60 </a:t>
                </a:r>
                <a:r>
                  <a:rPr lang="en-US" altLang="zh-TW" sz="2000" b="0">
                    <a:cs typeface="Times New Roman" panose="02020603050405020304" pitchFamily="18" charset="0"/>
                  </a:rPr>
                  <a:t> =0.4s, 0.6s, 0.8s and 1.0s </a:t>
                </a:r>
                <a:endParaRPr lang="zh-TW" altLang="en-US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  <a:blipFill>
                <a:blip r:embed="rId3"/>
                <a:stretch>
                  <a:fillRect l="-313" t="-52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9" name="群組 18">
            <a:extLst>
              <a:ext uri="{FF2B5EF4-FFF2-40B4-BE49-F238E27FC236}">
                <a16:creationId xmlns:a16="http://schemas.microsoft.com/office/drawing/2014/main" id="{B23639A4-089D-41E0-94F6-0718AA3D649F}"/>
              </a:ext>
            </a:extLst>
          </p:cNvPr>
          <p:cNvGrpSpPr/>
          <p:nvPr/>
        </p:nvGrpSpPr>
        <p:grpSpPr>
          <a:xfrm>
            <a:off x="5422125" y="3415009"/>
            <a:ext cx="5261944" cy="3587286"/>
            <a:chOff x="2976175" y="1233441"/>
            <a:chExt cx="5813458" cy="4000500"/>
          </a:xfrm>
        </p:grpSpPr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F435DCA1-967D-4603-93B7-CA367F295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55633" y="1233441"/>
              <a:ext cx="5334000" cy="4000500"/>
            </a:xfrm>
            <a:prstGeom prst="rect">
              <a:avLst/>
            </a:prstGeom>
          </p:spPr>
        </p:pic>
        <p:graphicFrame>
          <p:nvGraphicFramePr>
            <p:cNvPr id="21" name="物件 20">
              <a:extLst>
                <a:ext uri="{FF2B5EF4-FFF2-40B4-BE49-F238E27FC236}">
                  <a16:creationId xmlns:a16="http://schemas.microsoft.com/office/drawing/2014/main" id="{8327A04F-5E58-4BA3-8334-AA9D48EDFCC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80142754"/>
                </p:ext>
              </p:extLst>
            </p:nvPr>
          </p:nvGraphicFramePr>
          <p:xfrm>
            <a:off x="2976175" y="3140075"/>
            <a:ext cx="1000125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70" name="Equation" r:id="rId5" imgW="634680" imgH="177480" progId="Equation.DSMT4">
                    <p:embed/>
                  </p:oleObj>
                </mc:Choice>
                <mc:Fallback>
                  <p:oleObj name="Equation" r:id="rId5" imgW="634680" imgH="177480" progId="Equation.DSMT4">
                    <p:embed/>
                    <p:pic>
                      <p:nvPicPr>
                        <p:cNvPr id="9" name="物件 8">
                          <a:extLst>
                            <a:ext uri="{FF2B5EF4-FFF2-40B4-BE49-F238E27FC236}">
                              <a16:creationId xmlns:a16="http://schemas.microsoft.com/office/drawing/2014/main" id="{BC5C9BA1-4FF0-4EF5-B4DE-59AA1769A26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2976175" y="3140075"/>
                          <a:ext cx="1000125" cy="279400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物件 21">
              <a:extLst>
                <a:ext uri="{FF2B5EF4-FFF2-40B4-BE49-F238E27FC236}">
                  <a16:creationId xmlns:a16="http://schemas.microsoft.com/office/drawing/2014/main" id="{F9A1F96B-4E63-44C2-8976-106AFF75FDD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32084931"/>
                </p:ext>
              </p:extLst>
            </p:nvPr>
          </p:nvGraphicFramePr>
          <p:xfrm>
            <a:off x="4923095" y="4923998"/>
            <a:ext cx="820738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71" name="Equation" r:id="rId7" imgW="520560" imgH="177480" progId="Equation.DSMT4">
                    <p:embed/>
                  </p:oleObj>
                </mc:Choice>
                <mc:Fallback>
                  <p:oleObj name="Equation" r:id="rId7" imgW="520560" imgH="177480" progId="Equation.DSMT4">
                    <p:embed/>
                    <p:pic>
                      <p:nvPicPr>
                        <p:cNvPr id="10" name="物件 9">
                          <a:extLst>
                            <a:ext uri="{FF2B5EF4-FFF2-40B4-BE49-F238E27FC236}">
                              <a16:creationId xmlns:a16="http://schemas.microsoft.com/office/drawing/2014/main" id="{73484708-9429-4EF4-970A-F71ABB0324D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923095" y="4923998"/>
                          <a:ext cx="820738" cy="279400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物件 22">
              <a:extLst>
                <a:ext uri="{FF2B5EF4-FFF2-40B4-BE49-F238E27FC236}">
                  <a16:creationId xmlns:a16="http://schemas.microsoft.com/office/drawing/2014/main" id="{C7916D31-28A5-41D5-81D5-F24781AB732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980988695"/>
                </p:ext>
              </p:extLst>
            </p:nvPr>
          </p:nvGraphicFramePr>
          <p:xfrm>
            <a:off x="7090268" y="4829175"/>
            <a:ext cx="760413" cy="2809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72" name="Equation" r:id="rId9" imgW="482400" imgH="177480" progId="Equation.DSMT4">
                    <p:embed/>
                  </p:oleObj>
                </mc:Choice>
                <mc:Fallback>
                  <p:oleObj name="Equation" r:id="rId9" imgW="482400" imgH="177480" progId="Equation.DSMT4">
                    <p:embed/>
                    <p:pic>
                      <p:nvPicPr>
                        <p:cNvPr id="11" name="物件 10">
                          <a:extLst>
                            <a:ext uri="{FF2B5EF4-FFF2-40B4-BE49-F238E27FC236}">
                              <a16:creationId xmlns:a16="http://schemas.microsoft.com/office/drawing/2014/main" id="{691FC533-A145-4D12-8861-1A63569C444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7090268" y="4829175"/>
                          <a:ext cx="760413" cy="280988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5D7417DC-9805-43F4-8F6C-3C923002977D}"/>
                </a:ext>
              </a:extLst>
            </p:cNvPr>
            <p:cNvSpPr txBox="1"/>
            <p:nvPr/>
          </p:nvSpPr>
          <p:spPr>
            <a:xfrm>
              <a:off x="6616627" y="3108640"/>
              <a:ext cx="2147002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(2</a:t>
              </a:r>
              <a:r>
                <a:rPr lang="en-US" altLang="zh-TW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2.6</a:t>
              </a:r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, 1)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15A4ECC9-94E4-4C7F-BB51-1FC2F2206A5C}"/>
                </a:ext>
              </a:extLst>
            </p:cNvPr>
            <p:cNvSpPr txBox="1"/>
            <p:nvPr/>
          </p:nvSpPr>
          <p:spPr>
            <a:xfrm>
              <a:off x="4159137" y="2850010"/>
              <a:ext cx="2541577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First mic (1, 1.5, 1)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6" name="接點: 弧形 25">
              <a:extLst>
                <a:ext uri="{FF2B5EF4-FFF2-40B4-BE49-F238E27FC236}">
                  <a16:creationId xmlns:a16="http://schemas.microsoft.com/office/drawing/2014/main" id="{D53C1514-790B-478F-9F35-44ACE38F7C24}"/>
                </a:ext>
              </a:extLst>
            </p:cNvPr>
            <p:cNvCxnSpPr>
              <a:cxnSpLocks/>
            </p:cNvCxnSpPr>
            <p:nvPr/>
          </p:nvCxnSpPr>
          <p:spPr>
            <a:xfrm>
              <a:off x="4790470" y="3250120"/>
              <a:ext cx="204982" cy="117151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單箭頭接點 26">
              <a:extLst>
                <a:ext uri="{FF2B5EF4-FFF2-40B4-BE49-F238E27FC236}">
                  <a16:creationId xmlns:a16="http://schemas.microsoft.com/office/drawing/2014/main" id="{0EA5A840-4F84-4363-9481-247432E6DA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50190" y="3777689"/>
              <a:ext cx="0" cy="52754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直線單箭頭接點 27">
              <a:extLst>
                <a:ext uri="{FF2B5EF4-FFF2-40B4-BE49-F238E27FC236}">
                  <a16:creationId xmlns:a16="http://schemas.microsoft.com/office/drawing/2014/main" id="{22589618-AD04-412C-9486-05F241BA71F2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flipH="1">
              <a:off x="5959887" y="3331739"/>
              <a:ext cx="656740" cy="184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034CE162-FD67-48E2-9227-6F5259F8BA11}"/>
                </a:ext>
              </a:extLst>
            </p:cNvPr>
            <p:cNvSpPr txBox="1"/>
            <p:nvPr/>
          </p:nvSpPr>
          <p:spPr>
            <a:xfrm>
              <a:off x="4143592" y="3535148"/>
              <a:ext cx="2863564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mic spacing = 0.02m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0" name="直線單箭頭接點 29">
              <a:extLst>
                <a:ext uri="{FF2B5EF4-FFF2-40B4-BE49-F238E27FC236}">
                  <a16:creationId xmlns:a16="http://schemas.microsoft.com/office/drawing/2014/main" id="{0D9D169B-B321-42B9-B48C-E361A2443F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4249" y="4120243"/>
              <a:ext cx="545405" cy="19387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線單箭頭接點 30">
              <a:extLst>
                <a:ext uri="{FF2B5EF4-FFF2-40B4-BE49-F238E27FC236}">
                  <a16:creationId xmlns:a16="http://schemas.microsoft.com/office/drawing/2014/main" id="{D6AF3260-2DC0-497B-86E8-E3503FCB79EF}"/>
                </a:ext>
              </a:extLst>
            </p:cNvPr>
            <p:cNvCxnSpPr>
              <a:cxnSpLocks/>
            </p:cNvCxnSpPr>
            <p:nvPr/>
          </p:nvCxnSpPr>
          <p:spPr>
            <a:xfrm>
              <a:off x="4100578" y="4305237"/>
              <a:ext cx="569076" cy="106965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AB6A29EC-A798-4B95-BCAC-4B1507EB2F09}"/>
                </a:ext>
              </a:extLst>
            </p:cNvPr>
            <p:cNvSpPr txBox="1"/>
            <p:nvPr/>
          </p:nvSpPr>
          <p:spPr>
            <a:xfrm>
              <a:off x="4214935" y="3834446"/>
              <a:ext cx="304850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y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4DACB005-6924-46EC-BD3A-B4611C06F92E}"/>
                </a:ext>
              </a:extLst>
            </p:cNvPr>
            <p:cNvSpPr txBox="1"/>
            <p:nvPr/>
          </p:nvSpPr>
          <p:spPr>
            <a:xfrm>
              <a:off x="4143592" y="4290167"/>
              <a:ext cx="304850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文字方塊 34">
              <a:extLst>
                <a:ext uri="{FF2B5EF4-FFF2-40B4-BE49-F238E27FC236}">
                  <a16:creationId xmlns:a16="http://schemas.microsoft.com/office/drawing/2014/main" id="{09FD44E4-E580-4748-8C44-590EE069AED6}"/>
                </a:ext>
              </a:extLst>
            </p:cNvPr>
            <p:cNvSpPr txBox="1"/>
            <p:nvPr/>
          </p:nvSpPr>
          <p:spPr>
            <a:xfrm>
              <a:off x="3754655" y="3841408"/>
              <a:ext cx="304850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z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橢圓 35">
              <a:extLst>
                <a:ext uri="{FF2B5EF4-FFF2-40B4-BE49-F238E27FC236}">
                  <a16:creationId xmlns:a16="http://schemas.microsoft.com/office/drawing/2014/main" id="{7D6D9B80-BF57-4B3C-9EC2-3B5361D89923}"/>
                </a:ext>
              </a:extLst>
            </p:cNvPr>
            <p:cNvSpPr/>
            <p:nvPr/>
          </p:nvSpPr>
          <p:spPr>
            <a:xfrm>
              <a:off x="4082820" y="4245349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6272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E09D7A5-46D6-4AC9-90EE-F62846A7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2023/10/2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9D32F9F-A4DA-4BA5-AEC5-642614D4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754B8AE-EFC8-4980-9238-24C9F3673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1E3FDDCB-3663-40E7-87AB-3EC4686BF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/>
              <a:t>Simulation result</a:t>
            </a:r>
            <a:endParaRPr lang="zh-TW" altLang="en-US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E8C299B-339C-461C-A2D1-5A28E1AEAE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22819"/>
              </p:ext>
            </p:extLst>
          </p:nvPr>
        </p:nvGraphicFramePr>
        <p:xfrm>
          <a:off x="500909" y="1798801"/>
          <a:ext cx="4458496" cy="3837670"/>
        </p:xfrm>
        <a:graphic>
          <a:graphicData uri="http://schemas.openxmlformats.org/drawingml/2006/table">
            <a:tbl>
              <a:tblPr firstRow="1" firstCol="1" bandRow="1"/>
              <a:tblGrid>
                <a:gridCol w="1764984">
                  <a:extLst>
                    <a:ext uri="{9D8B030D-6E8A-4147-A177-3AD203B41FA5}">
                      <a16:colId xmlns:a16="http://schemas.microsoft.com/office/drawing/2014/main" val="3166253038"/>
                    </a:ext>
                  </a:extLst>
                </a:gridCol>
                <a:gridCol w="673378">
                  <a:extLst>
                    <a:ext uri="{9D8B030D-6E8A-4147-A177-3AD203B41FA5}">
                      <a16:colId xmlns:a16="http://schemas.microsoft.com/office/drawing/2014/main" val="2324503978"/>
                    </a:ext>
                  </a:extLst>
                </a:gridCol>
                <a:gridCol w="673378">
                  <a:extLst>
                    <a:ext uri="{9D8B030D-6E8A-4147-A177-3AD203B41FA5}">
                      <a16:colId xmlns:a16="http://schemas.microsoft.com/office/drawing/2014/main" val="1992017420"/>
                    </a:ext>
                  </a:extLst>
                </a:gridCol>
                <a:gridCol w="673378">
                  <a:extLst>
                    <a:ext uri="{9D8B030D-6E8A-4147-A177-3AD203B41FA5}">
                      <a16:colId xmlns:a16="http://schemas.microsoft.com/office/drawing/2014/main" val="2472621854"/>
                    </a:ext>
                  </a:extLst>
                </a:gridCol>
                <a:gridCol w="673378">
                  <a:extLst>
                    <a:ext uri="{9D8B030D-6E8A-4147-A177-3AD203B41FA5}">
                      <a16:colId xmlns:a16="http://schemas.microsoft.com/office/drawing/2014/main" val="1469535683"/>
                    </a:ext>
                  </a:extLst>
                </a:gridCol>
              </a:tblGrid>
              <a:tr h="767534">
                <a:tc>
                  <a:txBody>
                    <a:bodyPr/>
                    <a:lstStyle/>
                    <a:p>
                      <a:pPr algn="r"/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T</a:t>
                      </a:r>
                      <a:r>
                        <a:rPr lang="en-US" sz="1400" b="0" baseline="-25000"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60</a:t>
                      </a:r>
                      <a:r>
                        <a:rPr lang="en-US" sz="1400" b="0" baseline="0"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 (s)</a:t>
                      </a:r>
                      <a:endParaRPr lang="en-US" sz="1400" b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  <a:p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Method</a:t>
                      </a:r>
                      <a:endParaRPr lang="zh-TW" sz="1400" b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0.4</a:t>
                      </a:r>
                      <a:endParaRPr lang="zh-TW" sz="1400" b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0.6</a:t>
                      </a:r>
                      <a:endParaRPr lang="zh-TW" sz="1400" b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0.8</a:t>
                      </a:r>
                      <a:endParaRPr lang="zh-TW" sz="1400" b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1.0</a:t>
                      </a:r>
                      <a:endParaRPr lang="zh-TW" sz="1400" b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80069"/>
                  </a:ext>
                </a:extLst>
              </a:tr>
              <a:tr h="767534"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Proposed Wiener filter method</a:t>
                      </a:r>
                      <a:endParaRPr lang="zh-TW" sz="1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0.1089</a:t>
                      </a:r>
                      <a:endParaRPr lang="zh-TW" sz="1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0.147</a:t>
                      </a:r>
                      <a:endParaRPr lang="zh-TW" sz="1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0.179</a:t>
                      </a:r>
                      <a:endParaRPr lang="zh-TW" sz="1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0.2002</a:t>
                      </a:r>
                      <a:endParaRPr lang="zh-TW" sz="1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5511727"/>
                  </a:ext>
                </a:extLst>
              </a:tr>
              <a:tr h="767534"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Proposed RLS method</a:t>
                      </a:r>
                      <a:endParaRPr lang="zh-TW" sz="1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0.1096</a:t>
                      </a:r>
                      <a:endParaRPr lang="zh-TW" sz="1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0.1484</a:t>
                      </a:r>
                      <a:endParaRPr lang="zh-TW" sz="1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0.184</a:t>
                      </a:r>
                      <a:endParaRPr lang="zh-TW" sz="1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0.2049</a:t>
                      </a:r>
                      <a:endParaRPr lang="zh-TW" sz="1400" b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6353853"/>
                  </a:ext>
                </a:extLst>
              </a:tr>
              <a:tr h="767534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Kalman filter </a:t>
                      </a:r>
                      <a:r>
                        <a:rPr lang="en-US" altLang="zh-TW" sz="1400" b="0">
                          <a:solidFill>
                            <a:srgbClr val="FF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stationary</a:t>
                      </a:r>
                      <a:endParaRPr lang="zh-TW" sz="1400" b="0">
                        <a:solidFill>
                          <a:srgbClr val="FF0000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1" i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0.1049</a:t>
                      </a:r>
                      <a:endParaRPr lang="zh-TW" sz="1400" b="1" i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1" i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0.1433</a:t>
                      </a:r>
                      <a:endParaRPr lang="zh-TW" sz="1400" b="1" i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1" i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0.1763</a:t>
                      </a:r>
                      <a:endParaRPr lang="zh-TW" sz="1400" b="1" i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1" i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0.1966</a:t>
                      </a:r>
                      <a:endParaRPr lang="zh-TW" sz="1400" b="1" i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8149393"/>
                  </a:ext>
                </a:extLst>
              </a:tr>
              <a:tr h="767534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Kalman filter </a:t>
                      </a:r>
                      <a:r>
                        <a:rPr lang="en-US" altLang="zh-TW" sz="1400" b="0">
                          <a:solidFill>
                            <a:srgbClr val="866CA6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</a:rPr>
                        <a:t>nonstationary</a:t>
                      </a:r>
                      <a:endParaRPr lang="zh-TW" altLang="zh-TW" sz="1400" b="0">
                        <a:solidFill>
                          <a:srgbClr val="866CA6"/>
                        </a:solidFill>
                        <a:effectLst/>
                        <a:latin typeface="Times New Roman" panose="02020603050405020304" pitchFamily="18" charset="0"/>
                        <a:ea typeface="+mn-ea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0.1051</a:t>
                      </a:r>
                      <a:endParaRPr lang="zh-TW" sz="1400" b="0" i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0.1446</a:t>
                      </a:r>
                      <a:endParaRPr lang="zh-TW" sz="1400" b="0" i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0.1872</a:t>
                      </a:r>
                      <a:endParaRPr lang="zh-TW" sz="1400" b="0" i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b="0" i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0.2035</a:t>
                      </a:r>
                      <a:endParaRPr lang="zh-TW" sz="1400" b="0" i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9040047"/>
                  </a:ext>
                </a:extLst>
              </a:tr>
            </a:tbl>
          </a:graphicData>
        </a:graphic>
      </p:graphicFrame>
      <p:sp>
        <p:nvSpPr>
          <p:cNvPr id="13" name="文字方塊 12">
            <a:extLst>
              <a:ext uri="{FF2B5EF4-FFF2-40B4-BE49-F238E27FC236}">
                <a16:creationId xmlns:a16="http://schemas.microsoft.com/office/drawing/2014/main" id="{3351FC6A-6D79-401D-8F38-FD14C2959CC9}"/>
              </a:ext>
            </a:extLst>
          </p:cNvPr>
          <p:cNvSpPr txBox="1"/>
          <p:nvPr/>
        </p:nvSpPr>
        <p:spPr>
          <a:xfrm>
            <a:off x="1420658" y="1212620"/>
            <a:ext cx="2759457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ATF matching error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4" name="物件 13">
            <a:extLst>
              <a:ext uri="{FF2B5EF4-FFF2-40B4-BE49-F238E27FC236}">
                <a16:creationId xmlns:a16="http://schemas.microsoft.com/office/drawing/2014/main" id="{FAFBBAD6-0E12-49C6-8A18-464F1BF44B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8158242"/>
              </p:ext>
            </p:extLst>
          </p:nvPr>
        </p:nvGraphicFramePr>
        <p:xfrm>
          <a:off x="2986225" y="6201003"/>
          <a:ext cx="583565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1" name="Equation" r:id="rId3" imgW="3543120" imgH="431640" progId="Equation.DSMT4">
                  <p:embed/>
                </p:oleObj>
              </mc:Choice>
              <mc:Fallback>
                <p:oleObj name="Equation" r:id="rId3" imgW="3543120" imgH="431640" progId="Equation.DSMT4">
                  <p:embed/>
                  <p:pic>
                    <p:nvPicPr>
                      <p:cNvPr id="11" name="物件 10">
                        <a:extLst>
                          <a:ext uri="{FF2B5EF4-FFF2-40B4-BE49-F238E27FC236}">
                            <a16:creationId xmlns:a16="http://schemas.microsoft.com/office/drawing/2014/main" id="{927520F3-2341-4FA7-9A03-3339B01BED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86225" y="6201003"/>
                        <a:ext cx="583565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圖表 9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019660"/>
              </p:ext>
            </p:extLst>
          </p:nvPr>
        </p:nvGraphicFramePr>
        <p:xfrm>
          <a:off x="5116804" y="1913645"/>
          <a:ext cx="5747491" cy="34701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024191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E09D7A5-46D6-4AC9-90EE-F62846A7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2023/10/2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9D32F9F-A4DA-4BA5-AEC5-642614D4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754B8AE-EFC8-4980-9238-24C9F3673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1E3FDDCB-3663-40E7-87AB-3EC4686BF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/>
              <a:t>Simulation result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61FD8A5-3B14-4070-9B96-41D7D5247128}"/>
              </a:ext>
            </a:extLst>
          </p:cNvPr>
          <p:cNvSpPr txBox="1"/>
          <p:nvPr/>
        </p:nvSpPr>
        <p:spPr>
          <a:xfrm>
            <a:off x="2531017" y="2004253"/>
            <a:ext cx="744756" cy="4082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/>
              <a:t>PESQ</a:t>
            </a:r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3BAC135-C42A-458C-8ADD-A9ECDAB7177A}"/>
              </a:ext>
            </a:extLst>
          </p:cNvPr>
          <p:cNvSpPr txBox="1"/>
          <p:nvPr/>
        </p:nvSpPr>
        <p:spPr>
          <a:xfrm>
            <a:off x="7885792" y="2049077"/>
            <a:ext cx="609462" cy="4082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/>
              <a:t>SDR</a:t>
            </a:r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337D7CE-65B5-486A-B0C8-3B49AAA9F7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3" y="2608448"/>
            <a:ext cx="5062500" cy="3240000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9080A932-4D0D-43FD-A3D9-0C45D88336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7040" y="2608448"/>
            <a:ext cx="496125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307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E09D7A5-46D6-4AC9-90EE-F62846A7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2023/10/2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9D32F9F-A4DA-4BA5-AEC5-642614D4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754B8AE-EFC8-4980-9238-24C9F3673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1E3FDDCB-3663-40E7-87AB-3EC4686BF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44871"/>
            <a:ext cx="7123429" cy="633276"/>
          </a:xfrm>
        </p:spPr>
        <p:txBody>
          <a:bodyPr/>
          <a:lstStyle/>
          <a:p>
            <a:r>
              <a:rPr lang="en-US" altLang="zh-TW"/>
              <a:t>Simulation result</a:t>
            </a:r>
            <a:endParaRPr lang="zh-TW" altLang="en-US" dirty="0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61EDCA77-7341-41A6-AAB9-55478ACD8F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611084"/>
              </p:ext>
            </p:extLst>
          </p:nvPr>
        </p:nvGraphicFramePr>
        <p:xfrm>
          <a:off x="1010428" y="1450607"/>
          <a:ext cx="8672544" cy="4800536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1445424">
                  <a:extLst>
                    <a:ext uri="{9D8B030D-6E8A-4147-A177-3AD203B41FA5}">
                      <a16:colId xmlns:a16="http://schemas.microsoft.com/office/drawing/2014/main" val="1084080360"/>
                    </a:ext>
                  </a:extLst>
                </a:gridCol>
                <a:gridCol w="1445424">
                  <a:extLst>
                    <a:ext uri="{9D8B030D-6E8A-4147-A177-3AD203B41FA5}">
                      <a16:colId xmlns:a16="http://schemas.microsoft.com/office/drawing/2014/main" val="2872206355"/>
                    </a:ext>
                  </a:extLst>
                </a:gridCol>
                <a:gridCol w="1445424">
                  <a:extLst>
                    <a:ext uri="{9D8B030D-6E8A-4147-A177-3AD203B41FA5}">
                      <a16:colId xmlns:a16="http://schemas.microsoft.com/office/drawing/2014/main" val="752044233"/>
                    </a:ext>
                  </a:extLst>
                </a:gridCol>
                <a:gridCol w="1445424">
                  <a:extLst>
                    <a:ext uri="{9D8B030D-6E8A-4147-A177-3AD203B41FA5}">
                      <a16:colId xmlns:a16="http://schemas.microsoft.com/office/drawing/2014/main" val="335654480"/>
                    </a:ext>
                  </a:extLst>
                </a:gridCol>
                <a:gridCol w="1445424">
                  <a:extLst>
                    <a:ext uri="{9D8B030D-6E8A-4147-A177-3AD203B41FA5}">
                      <a16:colId xmlns:a16="http://schemas.microsoft.com/office/drawing/2014/main" val="3350648278"/>
                    </a:ext>
                  </a:extLst>
                </a:gridCol>
                <a:gridCol w="1445424">
                  <a:extLst>
                    <a:ext uri="{9D8B030D-6E8A-4147-A177-3AD203B41FA5}">
                      <a16:colId xmlns:a16="http://schemas.microsoft.com/office/drawing/2014/main" val="3808527849"/>
                    </a:ext>
                  </a:extLst>
                </a:gridCol>
              </a:tblGrid>
              <a:tr h="1200134">
                <a:tc>
                  <a:txBody>
                    <a:bodyPr/>
                    <a:lstStyle/>
                    <a:p>
                      <a:pPr algn="ctr"/>
                      <a:endParaRPr lang="en-US" altLang="zh-TW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</a:rPr>
                        <a:t>Ground-truth source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Microphone received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WPE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Kalman </a:t>
                      </a:r>
                      <a:r>
                        <a:rPr lang="en-US" altLang="zh-TW" sz="1800" b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stationary</a:t>
                      </a:r>
                    </a:p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(MINT)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Kalman </a:t>
                      </a:r>
                      <a:r>
                        <a:rPr lang="en-US" altLang="zh-TW" sz="1800" b="0">
                          <a:solidFill>
                            <a:srgbClr val="866CA6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nonstationary</a:t>
                      </a:r>
                    </a:p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(MINT)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7717559"/>
                  </a:ext>
                </a:extLst>
              </a:tr>
              <a:tr h="1200134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US" altLang="zh-TW" sz="1800" b="0" baseline="-25000">
                          <a:solidFill>
                            <a:schemeClr val="tx1"/>
                          </a:solidFill>
                        </a:rPr>
                        <a:t>60 </a:t>
                      </a:r>
                      <a:r>
                        <a:rPr lang="en-US" altLang="zh-TW" sz="1800" b="0">
                          <a:solidFill>
                            <a:schemeClr val="tx1"/>
                          </a:solidFill>
                        </a:rPr>
                        <a:t> = 0.6s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7879075"/>
                  </a:ext>
                </a:extLst>
              </a:tr>
              <a:tr h="1200134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US" altLang="zh-TW" sz="1800" b="0" baseline="-25000">
                          <a:solidFill>
                            <a:schemeClr val="tx1"/>
                          </a:solidFill>
                        </a:rPr>
                        <a:t>60 </a:t>
                      </a:r>
                      <a:r>
                        <a:rPr lang="en-US" altLang="zh-TW" sz="1800" b="0">
                          <a:solidFill>
                            <a:schemeClr val="tx1"/>
                          </a:solidFill>
                        </a:rPr>
                        <a:t> = 0.8s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5737671"/>
                  </a:ext>
                </a:extLst>
              </a:tr>
              <a:tr h="1200134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>
                          <a:solidFill>
                            <a:schemeClr val="tx1"/>
                          </a:solidFill>
                        </a:rPr>
                        <a:t>T</a:t>
                      </a:r>
                      <a:r>
                        <a:rPr lang="en-US" altLang="zh-TW" sz="1800" b="0" baseline="-25000">
                          <a:solidFill>
                            <a:schemeClr val="tx1"/>
                          </a:solidFill>
                        </a:rPr>
                        <a:t>60 </a:t>
                      </a:r>
                      <a:r>
                        <a:rPr lang="en-US" altLang="zh-TW" sz="1800" b="0">
                          <a:solidFill>
                            <a:schemeClr val="tx1"/>
                          </a:solidFill>
                        </a:rPr>
                        <a:t> = 1.0s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7665220"/>
                  </a:ext>
                </a:extLst>
              </a:tr>
            </a:tbl>
          </a:graphicData>
        </a:graphic>
      </p:graphicFrame>
      <p:pic>
        <p:nvPicPr>
          <p:cNvPr id="10" name="source_partial">
            <a:hlinkClick r:id="" action="ppaction://media"/>
            <a:extLst>
              <a:ext uri="{FF2B5EF4-FFF2-40B4-BE49-F238E27FC236}">
                <a16:creationId xmlns:a16="http://schemas.microsoft.com/office/drawing/2014/main" id="{5E0849C5-69F8-4C22-ADB3-888C073CEF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2880128" y="4179725"/>
            <a:ext cx="609600" cy="609600"/>
          </a:xfrm>
          <a:prstGeom prst="rect">
            <a:avLst/>
          </a:prstGeom>
        </p:spPr>
      </p:pic>
      <p:pic>
        <p:nvPicPr>
          <p:cNvPr id="2" name="y_nodelay_partial-0.6">
            <a:hlinkClick r:id="" action="ppaction://media"/>
            <a:extLst>
              <a:ext uri="{FF2B5EF4-FFF2-40B4-BE49-F238E27FC236}">
                <a16:creationId xmlns:a16="http://schemas.microsoft.com/office/drawing/2014/main" id="{F75C2B4F-F1DF-43F2-8D41-91F67ABBA04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4429448" y="2985666"/>
            <a:ext cx="609600" cy="609600"/>
          </a:xfrm>
          <a:prstGeom prst="rect">
            <a:avLst/>
          </a:prstGeom>
        </p:spPr>
      </p:pic>
      <p:pic>
        <p:nvPicPr>
          <p:cNvPr id="7" name="y_nodelay_partial-0.8">
            <a:hlinkClick r:id="" action="ppaction://media"/>
            <a:extLst>
              <a:ext uri="{FF2B5EF4-FFF2-40B4-BE49-F238E27FC236}">
                <a16:creationId xmlns:a16="http://schemas.microsoft.com/office/drawing/2014/main" id="{CE1F9C03-DEF3-466B-8BE3-979B41ED68D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4423294" y="4203991"/>
            <a:ext cx="609600" cy="609600"/>
          </a:xfrm>
          <a:prstGeom prst="rect">
            <a:avLst/>
          </a:prstGeom>
        </p:spPr>
      </p:pic>
      <p:pic>
        <p:nvPicPr>
          <p:cNvPr id="8" name="y_nodelay_partial-1.0">
            <a:hlinkClick r:id="" action="ppaction://media"/>
            <a:extLst>
              <a:ext uri="{FF2B5EF4-FFF2-40B4-BE49-F238E27FC236}">
                <a16:creationId xmlns:a16="http://schemas.microsoft.com/office/drawing/2014/main" id="{B8993DE3-DC24-4D32-93CD-78C7E93199F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4423294" y="5408770"/>
            <a:ext cx="609600" cy="609600"/>
          </a:xfrm>
          <a:prstGeom prst="rect">
            <a:avLst/>
          </a:prstGeom>
        </p:spPr>
      </p:pic>
      <p:pic>
        <p:nvPicPr>
          <p:cNvPr id="23" name="y_wpe_partial-0.6">
            <a:hlinkClick r:id="" action="ppaction://media"/>
            <a:extLst>
              <a:ext uri="{FF2B5EF4-FFF2-40B4-BE49-F238E27FC236}">
                <a16:creationId xmlns:a16="http://schemas.microsoft.com/office/drawing/2014/main" id="{33D2D498-5086-45F7-B99E-DD3E300093D4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5815344" y="2982427"/>
            <a:ext cx="609600" cy="609600"/>
          </a:xfrm>
          <a:prstGeom prst="rect">
            <a:avLst/>
          </a:prstGeom>
        </p:spPr>
      </p:pic>
      <p:pic>
        <p:nvPicPr>
          <p:cNvPr id="24" name="y_wpe_partial-0.8">
            <a:hlinkClick r:id="" action="ppaction://media"/>
            <a:extLst>
              <a:ext uri="{FF2B5EF4-FFF2-40B4-BE49-F238E27FC236}">
                <a16:creationId xmlns:a16="http://schemas.microsoft.com/office/drawing/2014/main" id="{D1363288-C769-4792-B459-3311215B4FC3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5815344" y="4179725"/>
            <a:ext cx="609600" cy="609600"/>
          </a:xfrm>
          <a:prstGeom prst="rect">
            <a:avLst/>
          </a:prstGeom>
        </p:spPr>
      </p:pic>
      <p:pic>
        <p:nvPicPr>
          <p:cNvPr id="25" name="y_wpe_partial-1.0">
            <a:hlinkClick r:id="" action="ppaction://media"/>
            <a:extLst>
              <a:ext uri="{FF2B5EF4-FFF2-40B4-BE49-F238E27FC236}">
                <a16:creationId xmlns:a16="http://schemas.microsoft.com/office/drawing/2014/main" id="{48696D26-40E4-4BA4-89BA-B24C106BAB2D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5787539" y="5375144"/>
            <a:ext cx="609600" cy="609600"/>
          </a:xfrm>
          <a:prstGeom prst="rect">
            <a:avLst/>
          </a:prstGeom>
        </p:spPr>
      </p:pic>
      <p:pic>
        <p:nvPicPr>
          <p:cNvPr id="6" name="source_predict_partial_Kalman_MINT-0.6">
            <a:hlinkClick r:id="" action="ppaction://media"/>
            <a:extLst>
              <a:ext uri="{FF2B5EF4-FFF2-40B4-BE49-F238E27FC236}">
                <a16:creationId xmlns:a16="http://schemas.microsoft.com/office/drawing/2014/main" id="{738A09AB-4C8A-49E3-A5D8-33875F861B6E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7201240" y="2990138"/>
            <a:ext cx="609600" cy="609600"/>
          </a:xfrm>
          <a:prstGeom prst="rect">
            <a:avLst/>
          </a:prstGeom>
        </p:spPr>
      </p:pic>
      <p:pic>
        <p:nvPicPr>
          <p:cNvPr id="11" name="source_predict_partial_Kalman_MINT-0.8">
            <a:hlinkClick r:id="" action="ppaction://media"/>
            <a:extLst>
              <a:ext uri="{FF2B5EF4-FFF2-40B4-BE49-F238E27FC236}">
                <a16:creationId xmlns:a16="http://schemas.microsoft.com/office/drawing/2014/main" id="{51C58A32-3E59-4EFA-BBF9-B8ADBFE90D6C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7201240" y="4194887"/>
            <a:ext cx="609600" cy="609600"/>
          </a:xfrm>
          <a:prstGeom prst="rect">
            <a:avLst/>
          </a:prstGeom>
        </p:spPr>
      </p:pic>
      <p:pic>
        <p:nvPicPr>
          <p:cNvPr id="13" name="source_predict_partial_Kalman_MINT-1.0">
            <a:hlinkClick r:id="" action="ppaction://media"/>
            <a:extLst>
              <a:ext uri="{FF2B5EF4-FFF2-40B4-BE49-F238E27FC236}">
                <a16:creationId xmlns:a16="http://schemas.microsoft.com/office/drawing/2014/main" id="{C12E1F58-7CD7-4DA4-AD22-D8A53D163F3E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7201240" y="5375144"/>
            <a:ext cx="609600" cy="609600"/>
          </a:xfrm>
          <a:prstGeom prst="rect">
            <a:avLst/>
          </a:prstGeom>
        </p:spPr>
      </p:pic>
      <p:pic>
        <p:nvPicPr>
          <p:cNvPr id="14" name="source_predict_partial_Kalman_Q_MINT-0.6">
            <a:hlinkClick r:id="" action="ppaction://media"/>
            <a:extLst>
              <a:ext uri="{FF2B5EF4-FFF2-40B4-BE49-F238E27FC236}">
                <a16:creationId xmlns:a16="http://schemas.microsoft.com/office/drawing/2014/main" id="{062F88A1-F1FF-4033-BD7B-C9A736590452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8659167" y="2990138"/>
            <a:ext cx="609600" cy="609600"/>
          </a:xfrm>
          <a:prstGeom prst="rect">
            <a:avLst/>
          </a:prstGeom>
        </p:spPr>
      </p:pic>
      <p:pic>
        <p:nvPicPr>
          <p:cNvPr id="15" name="source_predict_partial_Kalman_Q_MINT-0.8">
            <a:hlinkClick r:id="" action="ppaction://media"/>
            <a:extLst>
              <a:ext uri="{FF2B5EF4-FFF2-40B4-BE49-F238E27FC236}">
                <a16:creationId xmlns:a16="http://schemas.microsoft.com/office/drawing/2014/main" id="{9C50E19C-ACD6-4029-A66B-70FDCB351613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8659167" y="4194887"/>
            <a:ext cx="609600" cy="609600"/>
          </a:xfrm>
          <a:prstGeom prst="rect">
            <a:avLst/>
          </a:prstGeom>
        </p:spPr>
      </p:pic>
      <p:pic>
        <p:nvPicPr>
          <p:cNvPr id="16" name="source_predict_partial_Kalman_Q_MINT-1.0">
            <a:hlinkClick r:id="" action="ppaction://media"/>
            <a:extLst>
              <a:ext uri="{FF2B5EF4-FFF2-40B4-BE49-F238E27FC236}">
                <a16:creationId xmlns:a16="http://schemas.microsoft.com/office/drawing/2014/main" id="{F5B76EE6-D054-43BC-9976-84957FC1E3BB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8659167" y="54087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272659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2023/10/2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9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C2C737E-54F6-4C83-844E-22348588B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852" y="1279445"/>
            <a:ext cx="7389213" cy="492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98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AE04A67-813B-48FA-AAC2-68BCCCBD2F5A}">
  <we:reference id="wa104381909" version="3.4.0.0" store="en-US" storeType="OMEX"/>
  <we:alternateReferences>
    <we:reference id="wa104381909" version="3.4.0.0" store="en-US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x&lt;/mi&gt;&lt;mi&gt;a&lt;/mi&gt;&lt;mi&gt;x&lt;/mi&gt;&lt;mi&gt;a&lt;/mi&gt;&lt;mi&gt;x&lt;/mi&gt;&lt;mi&gt;a&lt;/mi&gt;&lt;/mstyle&gt;&lt;/math&gt;\&quot;,\&quot;base64Image\&quot;:\&quot;iVBORw0KGgoAAAANSUhEUgAAASMAAAAtCAYAAADlXQ3pAAAACXBIWXMAAA7EAAAOxAGVKw4bAAAABGJhU0UAAAAs8vz+fQAABy1JREFUeNrtnX9En1scx49kZjIyM5NErpmZiVyZSUYyc81EZq5kxpVMJmOupD9mZJJcE5NJJpEkMxkzk8lcrnwlSUyS65qYKzNJfO/5uOex09fznM853+ec5/nj+37zsXz3POdzzus8zu8fQqRXlbQ2acPS5qXtSvsu7VDaO2kNKcOnsGelfVVhfpE2Ju2MyEZN0h5Lm5O2qaWN/l2TNiGtJea9S9J6pD2X9kraa2k76r0b4A7u4O5H1dI6FbRv0ooG25ZWU4aPc9KWDOGuSzsZKH2U8YPSPjNp040yr1YLY9HwbAO4gzu4p1OrtJeqtCs62KCjn2ZVI3DhPgyQKSMx6TtSteAdaXWqdiTVS3skbU89t6I+XGFgVAB3cAf38tWVUGoeWGbOjoOvq9L+tQx3xmMae1XTuNTHpMoQk+pVc72omu/Nhjg/A3dwB/fy1aP6jdQUe6D6jFFpSU3SJxYgWyz8XEwAFDJzzkt7HxP2rqoZXfr6RRX/fkOcO8Ad3ME9XXOumnlmjgE5zLx/VtUoLs3hvpTp6khoHn9U8XFVQb2/lxDfQ+2jBndwB/eAo/AmkO+YGYoPJc82qN9bVL+9NLzVlAN6/YZ4lhvuS4bBG3AHd3DPRluGiB0YSslRi6YoNWnH1cDa72XOWMT50205ZYY/zngAEtzBvRK5W+k5E7mmmHduaP//Osc40pqK2pRhDzPpvwLu4A7u2aiTidzdmH5z1IddT1n6p6khaDaj0UP4E4a074E7uIN7djrNZM5UyfNv1O+0kOxC4Lg9NMTrticf0wYfs+AO7uCerTYNEVzVnuvRfr8fOE43HT6YNDKtQu0Gd3AH92z1yhBBWtlJU6a01iFaX7EUOD4/SdtPiM8/HvrNurYNaa8Dd3AH92zVzTRd27Xm6n7gSNNsRiGj0rtafXxxfrbAHdzBPXtdFvz6i+jvB4HjMmKIxyfPvtoMvl6AO7iDez6y2Vi4GjgO3KK0Fs/+TEviO8Ed3ME9Hy1aZE5T4DiYmqshVoYuGPzVgju4g3s+GmIyZjKw/z7Gf3OAvnrSju4CuIM7uOenmwycWwF9nxL/zxok+f4QwGeHwd84uIM7uOenEyJ5pJ3st4C+Hwl+dsO3JnP6EMEd3CuZu5c+7HQgnzTdaDoxbyuQz6TDsY7Uhwru4A7uOcpUeq4F8nmfqSUeBfB51+BvBdzBHdzz1x0G1OkAPleEeTXsuQA+l0WGR26CO7iDu7t6Mx7Uu8D4ex8gjdzajl/AHdzBPV/Rgd37TMTHPPvkzlbpC5BOm31J4A7u4J6jVgS/CMx3//Ivxl99xjXTCriDO7jnq6GS0jKLkpQ7V+ZzgHRyB7KPgju4g3t++lnLEGq2cjuafV17y5249yrjvnPW6y3AHdwriTsrWgmqH1BOU4C0bPxQlH+di624e6x8H2a1yvg7UjzAHdzBPQfp15boe3HeGhLx1pPvhYxqJFK0W5kWmyUt/loDd3AH93x0W4sYHTR+MqFP7XKdi4sKTOb42kWsn6Jn2pz4AtzBHdyzFy2sim6UjDto/DoD7pqHOHxjfPj4AE5oHwEt7+8y+OsCd3AH9+yln2QXd6xlNdOPHvAQhwMmc3xoSvzY71OjaoNyz/+tAXdwB3e/0q9DmTE8Z1pCPu/QZBwW8TdgFgNnzoDWzI4upltL8PWFCYsGF/8W6a6qAXdwryTurC5rJfQWU/o9NYD77thkjLvziTv280yKdOp7jqKjIE4ZfM0ZwurU0twM7uAO7ulFpfVGTOmZJO7wKe79CaY22hVh9szc0prcEyW/u+6UvqGF1Qnu4A7ufqTfJNlr8bzpWhOyfsO70ZEFlAFJO5+5qc4/ykjjPXF802GVZc13MyasNq02GwJ3cAd3s2pVaXaReW7QsolWqo/CfV9Ls5ao65ZxijOafbA9ToE+pHFx/FaH0w4fQ2nzvVX8mB6dBndwr3DurPrE8RmADRF/VOaA9sy2cDujZVS4XaVCA3jR2b5PmbBtlqsvC35Un6Zd17V36Oris47N5KqSPvN3rbapBndwr2DurK4ZHG2qPiH1GWe13/fVgJ6L2hl4O9IuaYmKjtO0PVB81SKD6IOii/QatPfo7+6YmqyQkDFCmKdWp9Wg41RJbVMD7uBewdytNGWRKJt+IicqQb86+tl2mBloLyMdpoOpTKtYXcLaSMhkcAf3SuJupRlHZ7+mGAgcc/BDNUWjY/iTHjJmxMLPgWVYa4aMAXdwryTuVhqwdHSoRvrTqE7wS9mLqu98pYzwqY+6VGamUN/5qqWfPy377LXgDu7gbi9aQ/HJon/bKvzoLuOL+rLnU/oYEuYl+aWZck+47ecx3TNOU7pPLMIDd3CvJO5OJSzVGCtqNPxADdq9UxHxfRcSzSQsKh+Rr3nh94Ammtp8rNIQ+aG00dL0BZWBaVaF0taALS3cdTWD0gju4A7u7voPrpnWDAKWAnkAAACcdEVYdE1hdGhNTAA8bWF0aCB4bWxucz0iaHR0cDovL3d3dy53My5vcmcvMTk5OC9NYXRoL01hdGhNTCI+PG1zdHlsZSBtYXRoc2l6ZT0iMTZweCI+PG1pPng8L21pPjxtaT5hPC9taT48bWk+eDwvbWk+PG1pPmE8L21pPjxtaT54PC9taT48bWk+YTwvbWk+PC9tc3R5bGU+PC9tYXRoPipV1ZsAAAAASUVORK5CYII=\&quot;,\&quot;slideId\&quot;:568,\&quot;accessibleText\&quot;:\&quot;x a x a x a\&quot;,\&quot;imageHeight\&quot;:4.864864864864865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245430</TotalTime>
  <Words>343</Words>
  <Application>Microsoft Office PowerPoint</Application>
  <PresentationFormat>自訂</PresentationFormat>
  <Paragraphs>100</Paragraphs>
  <Slides>9</Slides>
  <Notes>1</Notes>
  <HiddenSlides>0</HiddenSlides>
  <MMClips>13</MMClips>
  <ScaleCrop>false</ScaleCrop>
  <HeadingPairs>
    <vt:vector size="8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2</vt:i4>
      </vt:variant>
      <vt:variant>
        <vt:lpstr>投影片標題</vt:lpstr>
      </vt:variant>
      <vt:variant>
        <vt:i4>9</vt:i4>
      </vt:variant>
    </vt:vector>
  </HeadingPairs>
  <TitlesOfParts>
    <vt:vector size="17" baseType="lpstr">
      <vt:lpstr>Arial</vt:lpstr>
      <vt:lpstr>Calibri</vt:lpstr>
      <vt:lpstr>Cambria Math</vt:lpstr>
      <vt:lpstr>Times New Roman</vt:lpstr>
      <vt:lpstr>Wingdings</vt:lpstr>
      <vt:lpstr>Office 佈景主題</vt:lpstr>
      <vt:lpstr>Equation</vt:lpstr>
      <vt:lpstr>MathType 6.0 Equation</vt:lpstr>
      <vt:lpstr>Blind estimation of acoustic transfer functions (ATFs) and dereverberation based on convolutive transfer functions (CTFs)   Date：2022. 10. 04</vt:lpstr>
      <vt:lpstr>Outline</vt:lpstr>
      <vt:lpstr>Kalman algorithm applied to adaptive filter (stationary)</vt:lpstr>
      <vt:lpstr>Kalman algorithm applied to adaptive filter (nonstationary)</vt:lpstr>
      <vt:lpstr>Simulation setting</vt:lpstr>
      <vt:lpstr>Simulation result</vt:lpstr>
      <vt:lpstr>Simulation result</vt:lpstr>
      <vt:lpstr>Simulation result</vt:lpstr>
      <vt:lpstr>PowerPoint 簡報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安志 袁</cp:lastModifiedBy>
  <cp:revision>2717</cp:revision>
  <dcterms:created xsi:type="dcterms:W3CDTF">2012-11-25T05:37:01Z</dcterms:created>
  <dcterms:modified xsi:type="dcterms:W3CDTF">2023-10-02T10:03:46Z</dcterms:modified>
</cp:coreProperties>
</file>